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1.xml" Type="http://schemas.openxmlformats.org/officeDocument/2006/relationships/slide" Id="rId6"/><Relationship Target="notesMasters/notesMaster1.xml" Type="http://schemas.openxmlformats.org/officeDocument/2006/relationships/notesMaster" Id="rId5"/></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SzPct val="100000"/>
              <a:defRPr sz="3000"/>
            </a:lvl1pPr>
            <a:lvl2pPr indent="-133350" marL="742950">
              <a:spcBef>
                <a:spcPts val="480"/>
              </a:spcBef>
              <a:buSzPct val="100000"/>
              <a:defRPr sz="2400"/>
            </a:lvl2pPr>
            <a:lvl3pPr indent="-76200" marL="1143000">
              <a:spcBef>
                <a:spcPts val="480"/>
              </a:spcBef>
              <a:buSzPct val="100000"/>
              <a:defRPr sz="2400"/>
            </a:lvl3pPr>
            <a:lvl4pPr indent="-114300" marL="1600200">
              <a:spcBef>
                <a:spcPts val="360"/>
              </a:spcBef>
              <a:buSzPct val="100000"/>
              <a:defRPr sz="1800"/>
            </a:lvl4pPr>
            <a:lvl5pPr indent="-114300" marL="2057400">
              <a:spcBef>
                <a:spcPts val="360"/>
              </a:spcBef>
              <a:buSzPct val="100000"/>
              <a:defRPr sz="1800"/>
            </a:lvl5pPr>
            <a:lvl6pPr indent="-114300" marL="2514600">
              <a:spcBef>
                <a:spcPts val="360"/>
              </a:spcBef>
              <a:buSzPct val="100000"/>
              <a:defRPr sz="1800"/>
            </a:lvl6pPr>
            <a:lvl7pPr indent="-114300" marL="2971800">
              <a:spcBef>
                <a:spcPts val="360"/>
              </a:spcBef>
              <a:buSzPct val="100000"/>
              <a:defRPr sz="1800"/>
            </a:lvl7pPr>
            <a:lvl8pPr indent="-114300" marL="3429000">
              <a:spcBef>
                <a:spcPts val="360"/>
              </a:spcBef>
              <a:buSzPct val="100000"/>
              <a:defRPr sz="1800"/>
            </a:lvl8pPr>
            <a:lvl9pPr indent="-114300" marL="3886200">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jpg" Type="http://schemas.openxmlformats.org/officeDocument/2006/relationships/image" Id="rId4"/><Relationship Target="../media/image00.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0" x="0"/>
            <a:ext cy="587400" cx="2019900"/>
          </a:xfrm>
          <a:prstGeom prst="rect">
            <a:avLst/>
          </a:prstGeom>
        </p:spPr>
        <p:txBody>
          <a:bodyPr bIns="91425" rIns="91425" lIns="91425" tIns="91425" anchor="b" anchorCtr="0">
            <a:noAutofit/>
          </a:bodyPr>
          <a:lstStyle/>
          <a:p>
            <a:pPr algn="l">
              <a:buNone/>
            </a:pPr>
            <a:r>
              <a:rPr sz="3000" lang="en"/>
              <a:t>Article 22:</a:t>
            </a:r>
          </a:p>
        </p:txBody>
      </p:sp>
      <p:sp>
        <p:nvSpPr>
          <p:cNvPr id="24" name="Shape 24"/>
          <p:cNvSpPr txBox="1"/>
          <p:nvPr>
            <p:ph idx="1" type="subTitle"/>
          </p:nvPr>
        </p:nvSpPr>
        <p:spPr>
          <a:xfrm>
            <a:off y="0" x="2019900"/>
            <a:ext cy="852899" cx="7123799"/>
          </a:xfrm>
          <a:prstGeom prst="rect">
            <a:avLst/>
          </a:prstGeom>
        </p:spPr>
        <p:txBody>
          <a:bodyPr bIns="91425" rIns="91425" lIns="91425" tIns="91425" anchor="t" anchorCtr="0">
            <a:noAutofit/>
          </a:bodyPr>
          <a:lstStyle/>
          <a:p>
            <a:pPr algn="l">
              <a:buNone/>
            </a:pPr>
            <a:r>
              <a:rPr sz="2400" lang="en"/>
              <a:t>“Everyone, as a member of society, has the right to social security…” </a:t>
            </a:r>
          </a:p>
        </p:txBody>
      </p:sp>
      <p:sp>
        <p:nvSpPr>
          <p:cNvPr id="25" name="Shape 25"/>
          <p:cNvSpPr txBox="1"/>
          <p:nvPr/>
        </p:nvSpPr>
        <p:spPr>
          <a:xfrm>
            <a:off y="852900" x="0"/>
            <a:ext cy="457200" cx="2385000"/>
          </a:xfrm>
          <a:prstGeom prst="rect">
            <a:avLst/>
          </a:prstGeom>
        </p:spPr>
        <p:txBody>
          <a:bodyPr bIns="91425" rIns="91425" lIns="91425" tIns="91425" anchor="t" anchorCtr="0">
            <a:noAutofit/>
          </a:bodyPr>
          <a:lstStyle/>
          <a:p>
            <a:pPr>
              <a:buNone/>
            </a:pPr>
            <a:r>
              <a:rPr b="1" sz="1800" lang="en"/>
              <a:t>What does it mean?</a:t>
            </a:r>
          </a:p>
        </p:txBody>
      </p:sp>
      <p:sp>
        <p:nvSpPr>
          <p:cNvPr id="26" name="Shape 26"/>
          <p:cNvSpPr txBox="1"/>
          <p:nvPr/>
        </p:nvSpPr>
        <p:spPr>
          <a:xfrm>
            <a:off y="852900" x="2385000"/>
            <a:ext cy="943500" cx="6759000"/>
          </a:xfrm>
          <a:prstGeom prst="rect">
            <a:avLst/>
          </a:prstGeom>
        </p:spPr>
        <p:txBody>
          <a:bodyPr bIns="91425" rIns="91425" lIns="91425" tIns="91425" anchor="t" anchorCtr="0">
            <a:noAutofit/>
          </a:bodyPr>
          <a:lstStyle/>
          <a:p>
            <a:pPr>
              <a:buNone/>
            </a:pPr>
            <a:r>
              <a:rPr sz="1800" lang="en">
                <a:solidFill>
                  <a:srgbClr val="666666"/>
                </a:solidFill>
              </a:rPr>
              <a:t>social security provides assistance for those unable to work due to sickness, disability, employment injury, unemployment or old age</a:t>
            </a:r>
          </a:p>
        </p:txBody>
      </p:sp>
      <p:sp>
        <p:nvSpPr>
          <p:cNvPr id="27" name="Shape 27"/>
          <p:cNvSpPr txBox="1"/>
          <p:nvPr/>
        </p:nvSpPr>
        <p:spPr>
          <a:xfrm>
            <a:off y="1796400" x="0"/>
            <a:ext cy="457200" cx="2577000"/>
          </a:xfrm>
          <a:prstGeom prst="rect">
            <a:avLst/>
          </a:prstGeom>
        </p:spPr>
        <p:txBody>
          <a:bodyPr bIns="91425" rIns="91425" lIns="91425" tIns="91425" anchor="t" anchorCtr="0">
            <a:noAutofit/>
          </a:bodyPr>
          <a:lstStyle/>
          <a:p>
            <a:pPr>
              <a:buNone/>
            </a:pPr>
            <a:r>
              <a:rPr b="1" sz="1800" lang="en"/>
              <a:t>What if it is violated?</a:t>
            </a:r>
          </a:p>
        </p:txBody>
      </p:sp>
      <p:sp>
        <p:nvSpPr>
          <p:cNvPr id="28" name="Shape 28"/>
          <p:cNvSpPr txBox="1"/>
          <p:nvPr/>
        </p:nvSpPr>
        <p:spPr>
          <a:xfrm>
            <a:off y="1796400" x="2577000"/>
            <a:ext cy="1721699" cx="3528900"/>
          </a:xfrm>
          <a:prstGeom prst="rect">
            <a:avLst/>
          </a:prstGeom>
        </p:spPr>
        <p:txBody>
          <a:bodyPr bIns="91425" rIns="91425" lIns="91425" tIns="91425" anchor="t" anchorCtr="0">
            <a:noAutofit/>
          </a:bodyPr>
          <a:lstStyle/>
          <a:p>
            <a:pPr>
              <a:buNone/>
            </a:pPr>
            <a:r>
              <a:rPr sz="1800" lang="en">
                <a:solidFill>
                  <a:srgbClr val="666666"/>
                </a:solidFill>
              </a:rPr>
              <a:t>If one unable to work due to an injury received while working, or due to a physical or mental disability, etc, they would have no source of income.  If they did not have the right to social security, they would have no means of life. They would have no way to buy shelter or food and water, the basic necessities of life. </a:t>
            </a:r>
          </a:p>
        </p:txBody>
      </p:sp>
      <p:pic>
        <p:nvPicPr>
          <p:cNvPr id="29" name="Shape 29"/>
          <p:cNvPicPr preferRelativeResize="0"/>
          <p:nvPr/>
        </p:nvPicPr>
        <p:blipFill>
          <a:blip r:embed="rId3"/>
          <a:stretch>
            <a:fillRect/>
          </a:stretch>
        </p:blipFill>
        <p:spPr>
          <a:xfrm>
            <a:off y="2253587" x="97125"/>
            <a:ext cy="2771775" cx="2190750"/>
          </a:xfrm>
          <a:prstGeom prst="rect">
            <a:avLst/>
          </a:prstGeom>
          <a:noFill/>
          <a:ln>
            <a:noFill/>
          </a:ln>
        </p:spPr>
      </p:pic>
      <p:pic>
        <p:nvPicPr>
          <p:cNvPr id="30" name="Shape 30"/>
          <p:cNvPicPr preferRelativeResize="0"/>
          <p:nvPr/>
        </p:nvPicPr>
        <p:blipFill>
          <a:blip r:embed="rId4"/>
          <a:stretch>
            <a:fillRect/>
          </a:stretch>
        </p:blipFill>
        <p:spPr>
          <a:xfrm>
            <a:off y="1796400" x="6105900"/>
            <a:ext cy="3090375" cx="290769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